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4"/>
    <p:sldMasterId id="2147483926" r:id="rId5"/>
    <p:sldMasterId id="2147483964" r:id="rId6"/>
    <p:sldMasterId id="2147483974" r:id="rId7"/>
    <p:sldMasterId id="2147484089" r:id="rId8"/>
    <p:sldMasterId id="2147484110" r:id="rId9"/>
    <p:sldMasterId id="2147484121" r:id="rId10"/>
    <p:sldMasterId id="2147484195" r:id="rId11"/>
    <p:sldMasterId id="2147484205" r:id="rId12"/>
    <p:sldMasterId id="2147484226" r:id="rId13"/>
  </p:sldMasterIdLst>
  <p:notesMasterIdLst>
    <p:notesMasterId r:id="rId19"/>
  </p:notesMasterIdLst>
  <p:handoutMasterIdLst>
    <p:handoutMasterId r:id="rId20"/>
  </p:handoutMasterIdLst>
  <p:sldIdLst>
    <p:sldId id="1020" r:id="rId14"/>
    <p:sldId id="1076" r:id="rId15"/>
    <p:sldId id="1080" r:id="rId16"/>
    <p:sldId id="1078" r:id="rId17"/>
    <p:sldId id="1079" r:id="rId18"/>
  </p:sldIdLst>
  <p:sldSz cx="9144000" cy="5143500" type="screen16x9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1">
          <p15:clr>
            <a:srgbClr val="A4A3A4"/>
          </p15:clr>
        </p15:guide>
        <p15:guide id="2" orient="horz" pos="1740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872">
          <p15:clr>
            <a:srgbClr val="A4A3A4"/>
          </p15:clr>
        </p15:guide>
        <p15:guide id="5" orient="horz" pos="546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1614">
          <p15:clr>
            <a:srgbClr val="A4A3A4"/>
          </p15:clr>
        </p15:guide>
        <p15:guide id="8" pos="287">
          <p15:clr>
            <a:srgbClr val="A4A3A4"/>
          </p15:clr>
        </p15:guide>
        <p15:guide id="9" pos="5471">
          <p15:clr>
            <a:srgbClr val="A4A3A4"/>
          </p15:clr>
        </p15:guide>
        <p15:guide id="10" pos="2046">
          <p15:clr>
            <a:srgbClr val="A4A3A4"/>
          </p15:clr>
        </p15:guide>
        <p15:guide id="11" pos="3771">
          <p15:clr>
            <a:srgbClr val="A4A3A4"/>
          </p15:clr>
        </p15:guide>
        <p15:guide id="12" pos="1986">
          <p15:clr>
            <a:srgbClr val="A4A3A4"/>
          </p15:clr>
        </p15:guide>
        <p15:guide id="13" pos="2016">
          <p15:clr>
            <a:srgbClr val="A4A3A4"/>
          </p15:clr>
        </p15:guide>
        <p15:guide id="14" pos="3714">
          <p15:clr>
            <a:srgbClr val="A4A3A4"/>
          </p15:clr>
        </p15:guide>
        <p15:guide id="15" pos="3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9FF"/>
    <a:srgbClr val="D12E32"/>
    <a:srgbClr val="012757"/>
    <a:srgbClr val="018BBB"/>
    <a:srgbClr val="004977"/>
    <a:srgbClr val="0B0D32"/>
    <a:srgbClr val="0D132D"/>
    <a:srgbClr val="69889B"/>
    <a:srgbClr val="000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2" autoAdjust="0"/>
    <p:restoredTop sz="85631" autoAdjust="0"/>
  </p:normalViewPr>
  <p:slideViewPr>
    <p:cSldViewPr snapToGrid="0">
      <p:cViewPr>
        <p:scale>
          <a:sx n="120" d="100"/>
          <a:sy n="120" d="100"/>
        </p:scale>
        <p:origin x="1944" y="400"/>
      </p:cViewPr>
      <p:guideLst>
        <p:guide orient="horz" pos="2921"/>
        <p:guide orient="horz" pos="1740"/>
        <p:guide orient="horz" pos="323"/>
        <p:guide orient="horz" pos="872"/>
        <p:guide orient="horz" pos="546"/>
        <p:guide orient="horz" pos="700"/>
        <p:guide orient="horz" pos="1614"/>
        <p:guide pos="287"/>
        <p:guide pos="5471"/>
        <p:guide pos="2046"/>
        <p:guide pos="3771"/>
        <p:guide pos="1986"/>
        <p:guide pos="2016"/>
        <p:guide pos="3714"/>
        <p:guide pos="3743"/>
      </p:guideLst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44" y="-10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6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1" Type="http://schemas.openxmlformats.org/officeDocument/2006/relationships/slideMaster" Target="slideMasters/slideMaster8.xml"/><Relationship Id="rId12" Type="http://schemas.openxmlformats.org/officeDocument/2006/relationships/slideMaster" Target="slideMasters/slideMaster9.xml"/><Relationship Id="rId13" Type="http://schemas.openxmlformats.org/officeDocument/2006/relationships/slideMaster" Target="slideMasters/slideMaster10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1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F46D-C73C-4651-8E1B-3DCC27CFCA0E}" type="datetimeFigureOut">
              <a:rPr lang="en-US" smtClean="0">
                <a:latin typeface="Arial"/>
              </a:rPr>
              <a:t>1/8/18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1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A893A-97E4-4589-A97F-1EFFDA47A8DE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22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5450" y="692150"/>
            <a:ext cx="615950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fld id="{045F2116-4EF3-D643-A9AF-099EE1764A49}" type="slidenum">
              <a:rPr lang="en-US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528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1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70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has worked with Swift</a:t>
            </a:r>
            <a:r>
              <a:rPr lang="en-US" baseline="0" dirty="0" smtClean="0"/>
              <a:t> before?</a:t>
            </a:r>
            <a:endParaRPr lang="en-US" dirty="0" smtClean="0"/>
          </a:p>
          <a:p>
            <a:r>
              <a:rPr lang="en-US" dirty="0" smtClean="0"/>
              <a:t>Use for all four platforms</a:t>
            </a:r>
          </a:p>
          <a:p>
            <a:r>
              <a:rPr lang="en-US" dirty="0" smtClean="0"/>
              <a:t>Objective</a:t>
            </a:r>
            <a:r>
              <a:rPr lang="en-US" baseline="0" dirty="0" smtClean="0"/>
              <a:t> C </a:t>
            </a:r>
            <a:r>
              <a:rPr lang="mr-IN" baseline="0" dirty="0" smtClean="0"/>
              <a:t>–</a:t>
            </a:r>
            <a:r>
              <a:rPr lang="en-US" baseline="0" dirty="0" smtClean="0"/>
              <a:t> can have hybrid codebase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2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02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Approaching</a:t>
            </a:r>
            <a:r>
              <a:rPr lang="en-US" baseline="0" dirty="0" smtClean="0"/>
              <a:t> the three year mark with Swift</a:t>
            </a:r>
          </a:p>
          <a:p>
            <a:r>
              <a:rPr lang="en-US" baseline="0" dirty="0" smtClean="0"/>
              <a:t>Remarkable how quickly become One of ten most popular programming language despite how new it is and the ongoing rapid changes as compared to other language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TIOBE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Fast evolving not great for stack overflow.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3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08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not intended to be comprehensive, just get you warmed up with some of the more common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4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39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Optional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is just a type in Swift language, nothing fancy.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and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?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(optional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)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are two different types, if your variable happens to be of type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you can be absolutely sure it will always have an integer value, and if your variable is of type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?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it will either have an integer value or it will have no value at all (in other words, it will be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nil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Think of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optional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as a wrapper type. It’s like a gift box which wraps the value inside, and like a real-life box,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optional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can either contain something or be empty.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5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931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i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i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64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48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2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2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292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49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7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97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72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6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840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22222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1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447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89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637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8380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13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317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6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33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665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976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22222">
                  <a:tint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02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1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9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theme" Target="../theme/theme10.xml"/><Relationship Id="rId6" Type="http://schemas.openxmlformats.org/officeDocument/2006/relationships/image" Target="../media/image1.jpe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6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7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theme" Target="../theme/theme8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theme" Target="../theme/theme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2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7" r:id="rId2"/>
    <p:sldLayoutId id="2147483914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_Background_Grey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57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30" r:id="rId3"/>
    <p:sldLayoutId id="2147484231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245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09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57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7" r:id="rId2"/>
    <p:sldLayoutId id="2147483978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59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2" r:id="rId2"/>
    <p:sldLayoutId id="2147484093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707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69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4" r:id="rId2"/>
    <p:sldLayoutId id="214748412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17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232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7074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8" r:id="rId2"/>
    <p:sldLayoutId id="214748420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273728438_fli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28" y="46759"/>
            <a:ext cx="8977745" cy="504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6588"/>
            <a:ext cx="6340475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4800" b="1" dirty="0" smtClean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iOS Programming</a:t>
            </a:r>
            <a:br>
              <a:rPr lang="en-US" sz="4800" b="1" dirty="0" smtClean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</a:br>
            <a:r>
              <a:rPr lang="en-US" sz="3200" dirty="0" smtClean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John Crowson &amp; Chris </a:t>
            </a:r>
            <a:r>
              <a:rPr lang="en-US" sz="3200" dirty="0" err="1" smtClean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Longe</a:t>
            </a:r>
            <a:endParaRPr lang="en-US" sz="3200" dirty="0">
              <a:solidFill>
                <a:schemeClr val="tx2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" name="AutoShape 2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235874" y="-95077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  <p:sp>
        <p:nvSpPr>
          <p:cNvPr id="6" name="AutoShape 4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385503" y="54553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0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28" y="1897546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Swift is a new programming language for iOS,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macOS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watchOS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tvOS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app development.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500" t="33763" r="8913" b="33628"/>
          <a:stretch/>
        </p:blipFill>
        <p:spPr>
          <a:xfrm>
            <a:off x="1143000" y="3240157"/>
            <a:ext cx="7185972" cy="11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Swift Evolution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9299" y="2684114"/>
            <a:ext cx="605395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49299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3576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Jun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8505" y="2152511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Sep 2014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48418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Jun 2015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83289" y="2152510"/>
            <a:ext cx="87876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Dec 2015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28291" y="2152509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Sep 2016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87390" y="2128228"/>
            <a:ext cx="938077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Late 2017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5928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67390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99812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39203" y="2519626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7539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15516" y="2919873"/>
            <a:ext cx="513281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beta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09869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82456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8179" y="2919019"/>
            <a:ext cx="1208984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open-sourced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57519" y="2913764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3.0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75855" y="2920947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5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849" y="1371998"/>
            <a:ext cx="5138134" cy="209676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Getting our feet wet with Swift:</a:t>
            </a:r>
            <a:br>
              <a:rPr lang="en-US" dirty="0" smtClean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/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</a:rPr>
              <a:t>Mac: </a:t>
            </a:r>
            <a:br>
              <a:rPr lang="en-US" dirty="0" smtClean="0">
                <a:solidFill>
                  <a:schemeClr val="tx1"/>
                </a:solidFill>
                <a:latin typeface="+mj-lt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</a:rPr>
              <a:t>Open 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Xcode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-&gt; “Get started with a new playground”</a:t>
            </a:r>
            <a:br>
              <a:rPr lang="en-US" dirty="0" smtClean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/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</a:rPr>
              <a:t>Windows/Linux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 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https://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iswift.org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/playground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0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Swift </a:t>
            </a:r>
            <a:r>
              <a:rPr lang="en-US" dirty="0" err="1" smtClean="0"/>
              <a:t>Optionals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720" y="1781948"/>
            <a:ext cx="2612681" cy="26126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781948"/>
            <a:ext cx="2475599" cy="24755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67389" y="3929187"/>
            <a:ext cx="2039341" cy="328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myOptional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? = 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50026" y="3929187"/>
            <a:ext cx="2148345" cy="328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 charset="0"/>
              </a:rPr>
              <a:t>let </a:t>
            </a:r>
            <a:r>
              <a:rPr lang="en-US" dirty="0" err="1">
                <a:latin typeface="medium-content-sans-serif-font" charset="0"/>
              </a:rPr>
              <a:t>myOptional</a:t>
            </a:r>
            <a:r>
              <a:rPr lang="en-US" dirty="0">
                <a:latin typeface="medium-content-sans-serif-font" charset="0"/>
              </a:rPr>
              <a:t>: </a:t>
            </a:r>
            <a:r>
              <a:rPr lang="en-US" dirty="0" err="1">
                <a:latin typeface="medium-content-sans-serif-font" charset="0"/>
              </a:rPr>
              <a:t>Int</a:t>
            </a:r>
            <a:r>
              <a:rPr lang="en-US" dirty="0">
                <a:latin typeface="medium-content-sans-serif-font" charset="0"/>
              </a:rPr>
              <a:t>? = nil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180122" y="550605"/>
            <a:ext cx="5038559" cy="1233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nonOptional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 = 4</a:t>
            </a:r>
          </a:p>
          <a:p>
            <a:r>
              <a:rPr lang="en-US" dirty="0"/>
              <a:t>//</a:t>
            </a:r>
            <a:r>
              <a:rPr lang="en-US" dirty="0" err="1"/>
              <a:t>nonOptional</a:t>
            </a:r>
            <a:r>
              <a:rPr lang="en-US" dirty="0"/>
              <a:t> will always have an integer value</a:t>
            </a:r>
          </a:p>
          <a:p>
            <a:r>
              <a:rPr lang="en-US" dirty="0"/>
              <a:t>“hello </a:t>
            </a:r>
            <a:r>
              <a:rPr lang="en-US" dirty="0" err="1"/>
              <a:t>world”.index</a:t>
            </a:r>
            <a:r>
              <a:rPr lang="en-US" dirty="0"/>
              <a:t>(of: “goodbye”)</a:t>
            </a:r>
          </a:p>
          <a:p>
            <a:r>
              <a:rPr lang="en-US" dirty="0"/>
              <a:t>//what would be returned if the string doesn’t contain goodbye?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98064" y="4298990"/>
            <a:ext cx="4243469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</a:t>
            </a:r>
            <a:r>
              <a:rPr lang="en-US" dirty="0" err="1"/>
              <a:t>myOptional</a:t>
            </a:r>
            <a:r>
              <a:rPr lang="en-US" dirty="0"/>
              <a:t> will either have an integer value OR nil</a:t>
            </a:r>
          </a:p>
        </p:txBody>
      </p:sp>
    </p:spTree>
    <p:extLst>
      <p:ext uri="{BB962C8B-B14F-4D97-AF65-F5344CB8AC3E}">
        <p14:creationId xmlns:p14="http://schemas.microsoft.com/office/powerpoint/2010/main" val="327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9_Gray Content">
  <a:themeElements>
    <a:clrScheme name="Capital One Alternat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00AB39"/>
      </a:accent2>
      <a:accent3>
        <a:srgbClr val="A12830"/>
      </a:accent3>
      <a:accent4>
        <a:srgbClr val="FFE512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7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8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6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765A2C23723498E505C15CB3371DF" ma:contentTypeVersion="5" ma:contentTypeDescription="Create a new document." ma:contentTypeScope="" ma:versionID="c09825d4fb7e5164cf193eef10e271e3">
  <xsd:schema xmlns:xsd="http://www.w3.org/2001/XMLSchema" xmlns:xs="http://www.w3.org/2001/XMLSchema" xmlns:p="http://schemas.microsoft.com/office/2006/metadata/properties" xmlns:ns3="7a0d43b6-d71c-4a4d-b107-b5e92c569ec8" xmlns:ns4="df4e7202-e92b-4b56-a542-031da6ecea9e" targetNamespace="http://schemas.microsoft.com/office/2006/metadata/properties" ma:root="true" ma:fieldsID="5e6257cc6fa1fe09a8a757fa3ec272e6" ns3:_="" ns4:_="">
    <xsd:import namespace="7a0d43b6-d71c-4a4d-b107-b5e92c569ec8"/>
    <xsd:import namespace="df4e7202-e92b-4b56-a542-031da6ecea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d43b6-d71c-4a4d-b107-b5e92c569e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e7202-e92b-4b56-a542-031da6ece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89D17B-3B91-4FB7-965D-E173476800E0}">
  <ds:schemaRefs>
    <ds:schemaRef ds:uri="http://www.w3.org/XML/1998/namespace"/>
    <ds:schemaRef ds:uri="df4e7202-e92b-4b56-a542-031da6ecea9e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a0d43b6-d71c-4a4d-b107-b5e92c569ec8"/>
  </ds:schemaRefs>
</ds:datastoreItem>
</file>

<file path=customXml/itemProps2.xml><?xml version="1.0" encoding="utf-8"?>
<ds:datastoreItem xmlns:ds="http://schemas.openxmlformats.org/officeDocument/2006/customXml" ds:itemID="{88011E68-CD0C-47CD-8908-4E79F90A5D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7B25A2-11A9-4866-80E0-C813722BD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d43b6-d71c-4a4d-b107-b5e92c569ec8"/>
    <ds:schemaRef ds:uri="df4e7202-e92b-4b56-a542-031da6ece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127525</TotalTime>
  <Words>162</Words>
  <Application>Microsoft Macintosh PowerPoint</Application>
  <PresentationFormat>On-screen Show (16:9)</PresentationFormat>
  <Paragraphs>40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</vt:i4>
      </vt:variant>
    </vt:vector>
  </HeadingPairs>
  <TitlesOfParts>
    <vt:vector size="22" baseType="lpstr">
      <vt:lpstr>Calibri</vt:lpstr>
      <vt:lpstr>Century Gothic</vt:lpstr>
      <vt:lpstr>Humnst777 BT</vt:lpstr>
      <vt:lpstr>Mangal</vt:lpstr>
      <vt:lpstr>medium-content-sans-serif-font</vt:lpstr>
      <vt:lpstr>ＭＳ Ｐゴシック</vt:lpstr>
      <vt:lpstr>Arial</vt:lpstr>
      <vt:lpstr>Gray Content</vt:lpstr>
      <vt:lpstr>1_Gray Content</vt:lpstr>
      <vt:lpstr>4_Gray Content</vt:lpstr>
      <vt:lpstr>5_Gray Content</vt:lpstr>
      <vt:lpstr>15_Gray Content</vt:lpstr>
      <vt:lpstr>17_Gray Content</vt:lpstr>
      <vt:lpstr>18_Gray Content</vt:lpstr>
      <vt:lpstr>25_Gray Content</vt:lpstr>
      <vt:lpstr>26_Gray Content</vt:lpstr>
      <vt:lpstr>29_Gray Content</vt:lpstr>
      <vt:lpstr>iOS Programming John Crowson &amp; Chris Longe</vt:lpstr>
      <vt:lpstr>Swift is a new programming language for iOS, macOS, watchOS, and tvOS app development.</vt:lpstr>
      <vt:lpstr>Swift Evolution</vt:lpstr>
      <vt:lpstr>Getting our feet wet with Swift:  Mac:  Open Xcode -&gt; “Get started with a new playground”  Windows/Linux:  https://iswift.org/playground</vt:lpstr>
      <vt:lpstr>Swift Optionals</vt:lpstr>
    </vt:vector>
  </TitlesOfParts>
  <Company>Capital One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Polk</dc:creator>
  <cp:lastModifiedBy>Crowson, John</cp:lastModifiedBy>
  <cp:revision>2718</cp:revision>
  <cp:lastPrinted>2016-09-08T16:46:36Z</cp:lastPrinted>
  <dcterms:created xsi:type="dcterms:W3CDTF">2011-04-04T20:41:21Z</dcterms:created>
  <dcterms:modified xsi:type="dcterms:W3CDTF">2018-01-08T13:17:25Z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</vt:lpwstr>
  </property>
  <property fmtid="{D5CDD505-2E9C-101B-9397-08002B2CF9AE}" pid="3" name="ContentTypeId">
    <vt:lpwstr>0x010100E0F765A2C23723498E505C15CB3371DF</vt:lpwstr>
  </property>
</Properties>
</file>